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99" r:id="rId3"/>
    <p:sldId id="300" r:id="rId4"/>
    <p:sldId id="304" r:id="rId5"/>
    <p:sldId id="305" r:id="rId6"/>
    <p:sldId id="306" r:id="rId7"/>
    <p:sldId id="307" r:id="rId8"/>
    <p:sldId id="308" r:id="rId9"/>
    <p:sldId id="301" r:id="rId10"/>
    <p:sldId id="30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94434" autoAdjust="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F512E-2E74-4324-96E7-A98E1F787B29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9431B-A3C6-4300-A638-F4F6F93DF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6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78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3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587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4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683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5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23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6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093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7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880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8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57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9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544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/>
              <a:t>10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bes.com/sites/kashmirhill/2012/02/16/how-target-figured-out-a-teen-girl-was-pregnant-before-her-father-did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ytimes.com/2012/02/19/magazine/shopping-habits.html?_r=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.com/longform/astros/index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spn.go.com/mlb/story/_/id/13106874/why-houston-astros-database-worth-hack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kissmetrics.com/how-netflix-uses-analytics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s.wsj.com/digits/2014/01/17/amazon-wants-to-ship-your-package-before-you-buy-it/" TargetMode="External"/><Relationship Id="rId4" Type="http://schemas.openxmlformats.org/officeDocument/2006/relationships/hyperlink" Target="http://www.forbes.com/sites/onmarketing/2014/01/28/why-amazons-anticipatory-shipping-is-pure-geniu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718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to Data </a:t>
            </a:r>
            <a:r>
              <a:rPr lang="en-US" dirty="0" smtClean="0"/>
              <a:t>Mining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Part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Netflix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Data Mining and Ethics.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Please download and read the following two articles about Target </a:t>
            </a:r>
            <a:r>
              <a:rPr lang="en-US" sz="2800" dirty="0" smtClean="0">
                <a:latin typeface="+mn-lt"/>
              </a:rPr>
              <a:t>and be prepared to discuss </a:t>
            </a:r>
            <a:r>
              <a:rPr lang="en-US" sz="2800" dirty="0" smtClean="0">
                <a:latin typeface="+mn-lt"/>
              </a:rPr>
              <a:t>in our </a:t>
            </a:r>
            <a:r>
              <a:rPr lang="en-US" sz="2800" dirty="0" smtClean="0">
                <a:latin typeface="+mn-lt"/>
              </a:rPr>
              <a:t>weekly session</a:t>
            </a:r>
            <a:r>
              <a:rPr lang="en-US" sz="2800" dirty="0" smtClean="0">
                <a:latin typeface="+mn-lt"/>
              </a:rPr>
              <a:t>:</a:t>
            </a:r>
            <a:endParaRPr lang="en-US" sz="2800" dirty="0" smtClean="0">
              <a:latin typeface="+mn-lt"/>
            </a:endParaRPr>
          </a:p>
          <a:p>
            <a:pPr lvl="1">
              <a:defRPr/>
            </a:pPr>
            <a:r>
              <a:rPr lang="en-US" sz="2600" dirty="0">
                <a:latin typeface="+mn-lt"/>
                <a:hlinkClick r:id="rId3"/>
              </a:rPr>
              <a:t>http://www.forbes.com/sites/kashmirhill/2012/02/16/how-target-figured-out-a-teen-girl-was-pregnant-before-her-father-did</a:t>
            </a:r>
            <a:r>
              <a:rPr lang="en-US" sz="2600" dirty="0" smtClean="0">
                <a:latin typeface="+mn-lt"/>
                <a:hlinkClick r:id="rId3"/>
              </a:rPr>
              <a:t>/</a:t>
            </a:r>
            <a:endParaRPr lang="en-US" sz="2600" dirty="0" smtClean="0">
              <a:latin typeface="+mn-lt"/>
            </a:endParaRPr>
          </a:p>
          <a:p>
            <a:pPr lvl="1">
              <a:defRPr/>
            </a:pPr>
            <a:r>
              <a:rPr lang="en-US" sz="2600" dirty="0">
                <a:latin typeface="+mn-lt"/>
                <a:hlinkClick r:id="rId4"/>
              </a:rPr>
              <a:t>http://www.nytimes.com/2012/02/19/magazine/shopping-habits.html?_</a:t>
            </a:r>
            <a:r>
              <a:rPr lang="en-US" sz="2600" dirty="0" smtClean="0">
                <a:latin typeface="+mn-lt"/>
                <a:hlinkClick r:id="rId4"/>
              </a:rPr>
              <a:t>r=0</a:t>
            </a:r>
            <a:endParaRPr lang="en-US" sz="2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45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Introductory Material </a:t>
            </a:r>
            <a:r>
              <a:rPr lang="en-US" dirty="0"/>
              <a:t>Overview 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We will now review some successful data mining applications.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A series of articles will be discussed in detail during out weekly session.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Please download and read the following article: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latin typeface="+mn-lt"/>
                <a:hlinkClick r:id="rId3"/>
              </a:rPr>
              <a:t>http://</a:t>
            </a:r>
            <a:r>
              <a:rPr lang="en-US" sz="2800" dirty="0" smtClean="0">
                <a:latin typeface="+mn-lt"/>
                <a:hlinkClick r:id="rId3"/>
              </a:rPr>
              <a:t>www.si.com/longform/astros/index.html</a:t>
            </a:r>
            <a:endParaRPr lang="en-US" sz="2800" dirty="0" smtClean="0">
              <a:latin typeface="+mn-lt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2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Houston Astros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0292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Sports Illustrated article about Houston Astros:</a:t>
            </a:r>
          </a:p>
          <a:p>
            <a:pPr lvl="1">
              <a:defRPr/>
            </a:pPr>
            <a:r>
              <a:rPr lang="en-US" sz="2600" dirty="0" smtClean="0">
                <a:latin typeface="+mn-lt"/>
              </a:rPr>
              <a:t>The Astros analytics team</a:t>
            </a:r>
          </a:p>
          <a:p>
            <a:pPr lvl="3">
              <a:defRPr/>
            </a:pPr>
            <a:r>
              <a:rPr lang="en-US" sz="2200" dirty="0" smtClean="0">
                <a:latin typeface="+mn-lt"/>
              </a:rPr>
              <a:t>Jeff </a:t>
            </a:r>
            <a:r>
              <a:rPr lang="en-US" sz="2200" dirty="0" err="1" smtClean="0">
                <a:latin typeface="+mn-lt"/>
              </a:rPr>
              <a:t>Luhnow</a:t>
            </a:r>
            <a:r>
              <a:rPr lang="en-US" sz="2200" dirty="0" smtClean="0">
                <a:latin typeface="+mn-lt"/>
              </a:rPr>
              <a:t> – GM – Chemical Engineering and Economics from Penn</a:t>
            </a:r>
          </a:p>
          <a:p>
            <a:pPr lvl="3">
              <a:defRPr/>
            </a:pPr>
            <a:r>
              <a:rPr lang="en-US" sz="2200" dirty="0" smtClean="0">
                <a:latin typeface="+mn-lt"/>
              </a:rPr>
              <a:t>Sig </a:t>
            </a:r>
            <a:r>
              <a:rPr lang="en-US" sz="2200" dirty="0" err="1" smtClean="0">
                <a:latin typeface="+mn-lt"/>
              </a:rPr>
              <a:t>Mejdal</a:t>
            </a:r>
            <a:r>
              <a:rPr lang="en-US" sz="2200" dirty="0" smtClean="0">
                <a:latin typeface="+mn-lt"/>
              </a:rPr>
              <a:t> – Director of Decision Sciences – former NASA Researcher with a degree in Operations Research</a:t>
            </a:r>
          </a:p>
          <a:p>
            <a:pPr lvl="3">
              <a:defRPr/>
            </a:pPr>
            <a:r>
              <a:rPr lang="en-US" sz="2200" dirty="0" smtClean="0">
                <a:latin typeface="+mn-lt"/>
              </a:rPr>
              <a:t>Mike Elias – Director of </a:t>
            </a:r>
            <a:r>
              <a:rPr lang="en-US" sz="2200" dirty="0" err="1" smtClean="0">
                <a:latin typeface="+mn-lt"/>
              </a:rPr>
              <a:t>Amatuer</a:t>
            </a:r>
            <a:r>
              <a:rPr lang="en-US" sz="2200" dirty="0" smtClean="0">
                <a:latin typeface="+mn-lt"/>
              </a:rPr>
              <a:t> Scouting – Yale graduate</a:t>
            </a:r>
          </a:p>
          <a:p>
            <a:pPr lvl="3">
              <a:defRPr/>
            </a:pPr>
            <a:r>
              <a:rPr lang="en-US" sz="2200" dirty="0" smtClean="0">
                <a:latin typeface="+mn-lt"/>
              </a:rPr>
              <a:t>David Steams – Assistant GM – Harvard graduate</a:t>
            </a:r>
          </a:p>
          <a:p>
            <a:pPr lvl="3">
              <a:defRPr/>
            </a:pPr>
            <a:r>
              <a:rPr lang="en-US" sz="2200" dirty="0" smtClean="0">
                <a:latin typeface="+mn-lt"/>
              </a:rPr>
              <a:t>Kevin Goldstein – Director of Pro Scouting – never worked in baseball before.</a:t>
            </a:r>
          </a:p>
        </p:txBody>
      </p:sp>
    </p:spTree>
    <p:extLst>
      <p:ext uri="{BB962C8B-B14F-4D97-AF65-F5344CB8AC3E}">
        <p14:creationId xmlns:p14="http://schemas.microsoft.com/office/powerpoint/2010/main" val="129903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Houston Astros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Sports Illustrated article</a:t>
            </a:r>
            <a:r>
              <a:rPr lang="en-US" sz="3000" dirty="0">
                <a:latin typeface="+mn-lt"/>
              </a:rPr>
              <a:t> </a:t>
            </a:r>
            <a:r>
              <a:rPr lang="en-US" sz="3000" dirty="0" smtClean="0">
                <a:latin typeface="+mn-lt"/>
              </a:rPr>
              <a:t>– continued:</a:t>
            </a:r>
          </a:p>
          <a:p>
            <a:pPr lvl="1">
              <a:defRPr/>
            </a:pPr>
            <a:r>
              <a:rPr lang="en-US" sz="2600" dirty="0" err="1" smtClean="0">
                <a:latin typeface="+mn-lt"/>
              </a:rPr>
              <a:t>Luhnow</a:t>
            </a:r>
            <a:r>
              <a:rPr lang="en-US" sz="2600" dirty="0" smtClean="0">
                <a:latin typeface="+mn-lt"/>
              </a:rPr>
              <a:t> and </a:t>
            </a:r>
            <a:r>
              <a:rPr lang="en-US" sz="2600" dirty="0" err="1" smtClean="0">
                <a:latin typeface="+mn-lt"/>
              </a:rPr>
              <a:t>Mejdal</a:t>
            </a:r>
            <a:r>
              <a:rPr lang="en-US" sz="2600" dirty="0" smtClean="0">
                <a:latin typeface="+mn-lt"/>
              </a:rPr>
              <a:t> – 7 years with St. Louis Cardinals – more players drafted during that time who became big league players than any other organization.</a:t>
            </a:r>
          </a:p>
          <a:p>
            <a:pPr lvl="1">
              <a:defRPr/>
            </a:pPr>
            <a:r>
              <a:rPr lang="en-US" sz="2600" dirty="0" err="1" smtClean="0">
                <a:latin typeface="+mn-lt"/>
              </a:rPr>
              <a:t>Luhnow’s</a:t>
            </a:r>
            <a:r>
              <a:rPr lang="en-US" sz="2600" dirty="0" smtClean="0">
                <a:latin typeface="+mn-lt"/>
              </a:rPr>
              <a:t> approach: it is NOT “Scouts” or “Nerds”, rather it is how to combine the two.</a:t>
            </a:r>
          </a:p>
          <a:p>
            <a:pPr lvl="1">
              <a:defRPr/>
            </a:pPr>
            <a:r>
              <a:rPr lang="en-US" sz="2600" dirty="0" err="1" smtClean="0">
                <a:latin typeface="+mn-lt"/>
              </a:rPr>
              <a:t>Mejdal’s</a:t>
            </a:r>
            <a:r>
              <a:rPr lang="en-US" sz="2600" dirty="0" smtClean="0">
                <a:latin typeface="+mn-lt"/>
              </a:rPr>
              <a:t> system, called Ground Control,” uses a players prior statistics and other information like family medical history, pitching mechanics, shape of swing, etc. </a:t>
            </a:r>
          </a:p>
          <a:p>
            <a:pPr lvl="1">
              <a:defRPr/>
            </a:pPr>
            <a:r>
              <a:rPr lang="en-US" sz="2600" dirty="0" smtClean="0">
                <a:latin typeface="+mn-lt"/>
              </a:rPr>
              <a:t>This information is used to compute a number that represents how many runs the player can be expected to produce compared to how much he will cost.</a:t>
            </a:r>
            <a:endParaRPr lang="en-US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98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Houston Astros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Sports Illustrated article</a:t>
            </a:r>
            <a:r>
              <a:rPr lang="en-US" sz="3000" dirty="0">
                <a:latin typeface="+mn-lt"/>
              </a:rPr>
              <a:t> </a:t>
            </a:r>
            <a:r>
              <a:rPr lang="en-US" sz="3000" dirty="0" smtClean="0">
                <a:latin typeface="+mn-lt"/>
              </a:rPr>
              <a:t>– continued:</a:t>
            </a:r>
          </a:p>
          <a:p>
            <a:pPr lvl="1">
              <a:defRPr/>
            </a:pPr>
            <a:r>
              <a:rPr lang="en-US" sz="2600" dirty="0" smtClean="0">
                <a:latin typeface="+mn-lt"/>
              </a:rPr>
              <a:t>They also study data like whether a pitcher’s trunk rotates too early and whether this is likely to result in injury issues.</a:t>
            </a:r>
          </a:p>
          <a:p>
            <a:pPr lvl="1">
              <a:defRPr/>
            </a:pPr>
            <a:r>
              <a:rPr lang="en-US" sz="2600" dirty="0" smtClean="0">
                <a:latin typeface="+mn-lt"/>
              </a:rPr>
              <a:t>They have also researched in-game decisions and quickly became the team that uses a defensive shift more than any other team.</a:t>
            </a:r>
          </a:p>
          <a:p>
            <a:pPr lvl="1">
              <a:defRPr/>
            </a:pPr>
            <a:r>
              <a:rPr lang="en-US" sz="2600" dirty="0" smtClean="0">
                <a:latin typeface="+mn-lt"/>
              </a:rPr>
              <a:t>This is based on “spray charts” – where the ball is hit for every batter on every count against every type of pitch thrown by every type of pitcher.</a:t>
            </a:r>
          </a:p>
          <a:p>
            <a:pPr lvl="1">
              <a:defRPr/>
            </a:pPr>
            <a:r>
              <a:rPr lang="en-US" sz="2600" dirty="0" err="1" smtClean="0">
                <a:latin typeface="+mn-lt"/>
              </a:rPr>
              <a:t>Mejdal</a:t>
            </a:r>
            <a:r>
              <a:rPr lang="en-US" sz="2600" dirty="0" smtClean="0">
                <a:latin typeface="+mn-lt"/>
              </a:rPr>
              <a:t> is quick to point out that his analysis does not work every time. </a:t>
            </a:r>
          </a:p>
          <a:p>
            <a:pPr lvl="1">
              <a:defRPr/>
            </a:pPr>
            <a:r>
              <a:rPr lang="en-US" sz="2600" dirty="0" smtClean="0">
                <a:latin typeface="+mn-lt"/>
              </a:rPr>
              <a:t>He is studying the data to find actionable insights that hopefully leads to better outcomes more often. </a:t>
            </a:r>
            <a:endParaRPr lang="en-US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91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Houston Astros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3340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Download and read the following article: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+mn-lt"/>
                <a:hlinkClick r:id="rId3"/>
              </a:rPr>
              <a:t>http://espn.go.com/mlb/story/_/</a:t>
            </a:r>
            <a:r>
              <a:rPr lang="en-US" sz="3000" dirty="0" smtClean="0">
                <a:latin typeface="+mn-lt"/>
                <a:hlinkClick r:id="rId3"/>
              </a:rPr>
              <a:t>id/13106874/why-houston-astros-database-worth-hacking</a:t>
            </a:r>
            <a:endParaRPr lang="en-US" sz="3000" dirty="0" smtClean="0">
              <a:latin typeface="+mn-lt"/>
            </a:endParaRPr>
          </a:p>
          <a:p>
            <a:pPr lvl="1">
              <a:defRPr/>
            </a:pPr>
            <a:r>
              <a:rPr lang="en-US" sz="2800" dirty="0" smtClean="0">
                <a:latin typeface="+mn-lt"/>
              </a:rPr>
              <a:t>Consider </a:t>
            </a:r>
            <a:r>
              <a:rPr lang="en-US" sz="2800" dirty="0" smtClean="0">
                <a:latin typeface="+mn-lt"/>
              </a:rPr>
              <a:t>a hypothetical player: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Played 2 summers in a wood-bat league,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Hundreds of division I at bats with a composite bat against a wide variety of competition,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Scouting reports on potential,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Video analysis says swing is in the top quartile,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Area scout says his character is in top 10%,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C- student,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Doctor says slightly above-average risk of injury.</a:t>
            </a:r>
          </a:p>
          <a:p>
            <a:pPr lvl="3">
              <a:defRPr/>
            </a:pPr>
            <a:r>
              <a:rPr lang="en-US" sz="2800" dirty="0" smtClean="0">
                <a:latin typeface="+mn-lt"/>
              </a:rPr>
              <a:t>How do you weight this info?</a:t>
            </a:r>
          </a:p>
          <a:p>
            <a:pPr lvl="3">
              <a:defRPr/>
            </a:pPr>
            <a:r>
              <a:rPr lang="en-US" sz="2800" dirty="0" err="1" smtClean="0">
                <a:latin typeface="+mn-lt"/>
              </a:rPr>
              <a:t>Mejdal’s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system finds </a:t>
            </a:r>
            <a:r>
              <a:rPr lang="en-US" sz="2800" dirty="0" smtClean="0">
                <a:latin typeface="+mn-lt"/>
              </a:rPr>
              <a:t>insights where none were noticed before.</a:t>
            </a:r>
          </a:p>
        </p:txBody>
      </p:sp>
    </p:spTree>
    <p:extLst>
      <p:ext uri="{BB962C8B-B14F-4D97-AF65-F5344CB8AC3E}">
        <p14:creationId xmlns:p14="http://schemas.microsoft.com/office/powerpoint/2010/main" val="16218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Houston Astros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ESPN article – continued: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A real example: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The Astros signed Collin McHugh off the waiver wire from the Colorado Rockies? 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His career ERA was 8.94. 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Major league stadiums have Pitch F/X and </a:t>
            </a:r>
            <a:r>
              <a:rPr lang="en-US" sz="3100" dirty="0" err="1" smtClean="0">
                <a:latin typeface="+mn-lt"/>
              </a:rPr>
              <a:t>TrackMan</a:t>
            </a:r>
            <a:r>
              <a:rPr lang="en-US" sz="3100" dirty="0" smtClean="0">
                <a:latin typeface="+mn-lt"/>
              </a:rPr>
              <a:t> that use Doppler radar to track the ball in three dimensions.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For every pitch, every team knows the location, acceleration, movement, velocity, and the axis of rotation of the ball.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Astros knew that McHugh’s curveball rotated about 2000 times a minute or 500 times more than an average curveball.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Astros coaches changed him from a sinker pitcher to a curveball pitcher.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The next year his ERA dropped to 2.73.</a:t>
            </a:r>
            <a:endParaRPr lang="en-US" sz="3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236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Houston Astros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2578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</a:rPr>
              <a:t>ESPN article – continued: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</a:rPr>
              <a:t>Another real example: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Many teams now focus on predicting physical injuries.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The Astros </a:t>
            </a:r>
            <a:r>
              <a:rPr lang="en-US" sz="3100" dirty="0" smtClean="0">
                <a:latin typeface="+mn-lt"/>
              </a:rPr>
              <a:t>drafted </a:t>
            </a:r>
            <a:r>
              <a:rPr lang="en-US" sz="3100" dirty="0" smtClean="0">
                <a:latin typeface="+mn-lt"/>
              </a:rPr>
              <a:t>Brady Aiken with the number 1 overall pick in the 2014 draft. </a:t>
            </a:r>
            <a:endParaRPr lang="en-US" sz="3100" dirty="0">
              <a:latin typeface="+mn-lt"/>
            </a:endParaRP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A post-draft physical showed he had an unusually small ulnar collateral ligament in his pitching elbow.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The Astros decided to offer Aiken significantly less than his draft position would normally dictate.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Aiken decided to not sign with the Astros.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The Astros received the second overall pick in the 2015 draft class as compensation for not signing Aiken.</a:t>
            </a:r>
          </a:p>
          <a:p>
            <a:pPr lvl="1">
              <a:defRPr/>
            </a:pPr>
            <a:r>
              <a:rPr lang="en-US" sz="3100" dirty="0" smtClean="0">
                <a:latin typeface="+mn-lt"/>
              </a:rPr>
              <a:t>Aiken subsequently hurt his elbow in his first start at the IMG Academy in Florida and required Tommy John surgery.</a:t>
            </a:r>
            <a:endParaRPr lang="en-US" sz="3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70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Netflix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Please download and read the following article about Netflix </a:t>
            </a:r>
            <a:r>
              <a:rPr lang="en-US" sz="2800" dirty="0" smtClean="0">
                <a:latin typeface="+mn-lt"/>
              </a:rPr>
              <a:t>and be prepared to discuss </a:t>
            </a:r>
            <a:r>
              <a:rPr lang="en-US" sz="2800" dirty="0" smtClean="0">
                <a:latin typeface="+mn-lt"/>
              </a:rPr>
              <a:t>in our </a:t>
            </a:r>
            <a:r>
              <a:rPr lang="en-US" sz="2800" dirty="0" smtClean="0">
                <a:latin typeface="+mn-lt"/>
              </a:rPr>
              <a:t>weekly session</a:t>
            </a:r>
            <a:r>
              <a:rPr lang="en-US" sz="2800" dirty="0" smtClean="0">
                <a:latin typeface="+mn-lt"/>
              </a:rPr>
              <a:t>:</a:t>
            </a:r>
            <a:endParaRPr lang="en-US" sz="2800" dirty="0" smtClean="0">
              <a:latin typeface="+mn-lt"/>
            </a:endParaRPr>
          </a:p>
          <a:p>
            <a:pPr lvl="1">
              <a:defRPr/>
            </a:pPr>
            <a:r>
              <a:rPr lang="en-US" sz="2600" dirty="0">
                <a:latin typeface="+mn-lt"/>
                <a:hlinkClick r:id="rId3"/>
              </a:rPr>
              <a:t>https://blog.kissmetrics.com/how-netflix-uses-analytics</a:t>
            </a:r>
            <a:r>
              <a:rPr lang="en-US" sz="2600" dirty="0" smtClean="0">
                <a:latin typeface="+mn-lt"/>
                <a:hlinkClick r:id="rId3"/>
              </a:rPr>
              <a:t>/</a:t>
            </a:r>
            <a:endParaRPr lang="en-US" sz="2600" dirty="0" smtClean="0">
              <a:latin typeface="+mn-lt"/>
            </a:endParaRPr>
          </a:p>
          <a:p>
            <a:pPr>
              <a:defRPr/>
            </a:pPr>
            <a:r>
              <a:rPr lang="en-US" sz="2800" dirty="0" smtClean="0">
                <a:latin typeface="+mn-lt"/>
              </a:rPr>
              <a:t>Please download and read the following two articles about Amazon and be prepared to discuss in our weekly session:</a:t>
            </a:r>
          </a:p>
          <a:p>
            <a:pPr lvl="1">
              <a:defRPr/>
            </a:pPr>
            <a:r>
              <a:rPr lang="en-US" sz="2600" dirty="0">
                <a:latin typeface="+mn-lt"/>
                <a:hlinkClick r:id="rId4"/>
              </a:rPr>
              <a:t>http://www.forbes.com/sites/onmarketing/2014/01/28/why-amazons-anticipatory-shipping-is-pure-genius</a:t>
            </a:r>
            <a:r>
              <a:rPr lang="en-US" sz="2600" dirty="0" smtClean="0">
                <a:latin typeface="+mn-lt"/>
                <a:hlinkClick r:id="rId4"/>
              </a:rPr>
              <a:t>/</a:t>
            </a:r>
            <a:endParaRPr lang="en-US" sz="2600" dirty="0" smtClean="0">
              <a:latin typeface="+mn-lt"/>
            </a:endParaRPr>
          </a:p>
          <a:p>
            <a:pPr lvl="1">
              <a:defRPr/>
            </a:pPr>
            <a:r>
              <a:rPr lang="en-US" sz="2600" dirty="0">
                <a:latin typeface="+mn-lt"/>
                <a:hlinkClick r:id="rId5"/>
              </a:rPr>
              <a:t>http://blogs.wsj.com/digits/2014/01/17/amazon-wants-to-ship-your-package-before-you-buy-it</a:t>
            </a:r>
            <a:r>
              <a:rPr lang="en-US" sz="2600" dirty="0" smtClean="0">
                <a:latin typeface="+mn-lt"/>
                <a:hlinkClick r:id="rId5"/>
              </a:rPr>
              <a:t>/</a:t>
            </a:r>
            <a:endParaRPr lang="en-US" sz="2600" dirty="0" smtClean="0">
              <a:latin typeface="+mn-lt"/>
            </a:endParaRPr>
          </a:p>
          <a:p>
            <a:pPr marL="457200" lvl="1" indent="0">
              <a:buNone/>
              <a:defRPr/>
            </a:pPr>
            <a:endParaRPr lang="en-US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137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anova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Villanova_PPT_template</Template>
  <TotalTime>1351</TotalTime>
  <Words>777</Words>
  <Application>Microsoft Office PowerPoint</Application>
  <PresentationFormat>On-screen Show (4:3)</PresentationFormat>
  <Paragraphs>80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Villanova_PPT_template</vt:lpstr>
      <vt:lpstr>Introduction to Data Mining  Part 3</vt:lpstr>
      <vt:lpstr>Introductory Material Overview </vt:lpstr>
      <vt:lpstr>Houston Astros</vt:lpstr>
      <vt:lpstr>Houston Astros</vt:lpstr>
      <vt:lpstr>Houston Astros</vt:lpstr>
      <vt:lpstr>Houston Astros</vt:lpstr>
      <vt:lpstr>Houston Astros</vt:lpstr>
      <vt:lpstr>Houston Astros</vt:lpstr>
      <vt:lpstr>Netflix</vt:lpstr>
      <vt:lpstr>Netflix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Data Mining</dc:title>
  <dc:creator>Lindsey Falbo</dc:creator>
  <cp:lastModifiedBy>Robert Nydick</cp:lastModifiedBy>
  <cp:revision>34</cp:revision>
  <dcterms:created xsi:type="dcterms:W3CDTF">2015-07-06T15:57:41Z</dcterms:created>
  <dcterms:modified xsi:type="dcterms:W3CDTF">2015-07-20T02:28:59Z</dcterms:modified>
</cp:coreProperties>
</file>